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3" r:id="rId3"/>
    <p:sldId id="263" r:id="rId4"/>
    <p:sldId id="267" r:id="rId5"/>
    <p:sldId id="275" r:id="rId6"/>
    <p:sldId id="274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35B9E2-7FF6-4244-A1EF-3603A15B4EB6}" v="1" dt="2023-10-13T00:41:29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22" d="100"/>
          <a:sy n="122" d="100"/>
        </p:scale>
        <p:origin x="7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FDF88-138D-554D-9A39-170F2B6D5E47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ACFF0-6CBC-D146-B693-719205E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9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Eukaryotes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1BC9F-0A23-644B-9E5D-88C7630F5A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9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position 1 (on the bacterial branch)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1BC9F-0A23-644B-9E5D-88C7630F5A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3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A, B, C are correct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1BC9F-0A23-644B-9E5D-88C7630F5A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5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1BC9F-0A23-644B-9E5D-88C7630F5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06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037C-1492-48E7-B849-DEF654C18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8B8604-1AD3-6B34-0D6C-B0E2FBE77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E200E-F130-3634-9AE3-E6FE8EBE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6E59-2F41-F141-9BD4-DA878F96705D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42E4C-A47E-28F4-65DC-DB39B3B5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9E248-C677-9496-C8FA-4990CB94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773F-B43F-4F4E-A5E8-0981691E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9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27E93-58ED-DBB3-6156-590812B81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7525B-5773-3712-FC47-96BD4DC17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F537B-34D8-8889-C140-7DAB9EDA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6E59-2F41-F141-9BD4-DA878F96705D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B75EF-E141-0777-329A-051064F4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E7D01-3927-87D9-DD37-78EA9FA98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773F-B43F-4F4E-A5E8-0981691E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9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872D3D-A6C3-DC70-E293-1774DCD05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6158F-680E-ACD1-35EA-BDFBF99F6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3A583-45B9-6E9B-BA6D-5F91F74BF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6E59-2F41-F141-9BD4-DA878F96705D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0CCC4-433C-D352-E97A-DDDC5DC79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8A60B-2B0D-1B71-5C2E-21784E9E5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773F-B43F-4F4E-A5E8-0981691E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5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EFDA3-C625-57AD-B8B6-DFA1193A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156A9-403D-4C76-6A6C-980C1AA7B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489BE-1782-F6E7-5586-9BFA0B83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6E59-2F41-F141-9BD4-DA878F96705D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6FA07-D5DF-D864-8BAD-DB3DA2CE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7270B-270B-F5F1-642C-1A52A3CA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773F-B43F-4F4E-A5E8-0981691E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0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4147-A909-27A3-BFB0-A934B18B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2B0DA-3E6C-8BCE-B48B-9436C7C2B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ACCD2-D8F3-2D96-E606-D1FD84D7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6E59-2F41-F141-9BD4-DA878F96705D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D3185-6E5B-5014-6CE9-197B4D71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1FD78-DC02-0282-0F65-9FC7379E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773F-B43F-4F4E-A5E8-0981691E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5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E278-41CC-E245-EE6E-CBE0ABE6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0EC0D-FF40-2924-7CCA-10976723C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D82C2-B9F2-15D9-A1C8-7E8154FC7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E4B18-3E5C-6832-2489-A3D670EC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6E59-2F41-F141-9BD4-DA878F96705D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2F7F0-67E1-42AD-8737-830287FC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D08A9-00F0-A2A9-B5DA-025EA3AFB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773F-B43F-4F4E-A5E8-0981691E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1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6D763-DE6E-C424-FE29-65C0639E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A571A-8588-F68E-9636-7F0F0FBB7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30EC9-D903-F7D3-179B-EAC63521D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80D3D-17A5-E8B4-BC67-FA1F798F9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0FDF01-F0E8-18E5-9357-8BBE9B293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254652-3E9E-84CE-6592-18416123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6E59-2F41-F141-9BD4-DA878F96705D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20947-7380-CDBF-CE40-4B3820F96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FB809-4D2A-C3E4-F924-791F9CC5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773F-B43F-4F4E-A5E8-0981691E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7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38728-9F7D-B623-58DE-9E625F5E6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D52C5E-ECCE-AE93-AEAA-1A1CB70A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6E59-2F41-F141-9BD4-DA878F96705D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31AFF-8D01-7091-EBC5-EE24C2A9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13C02-815A-6698-E1CD-8105FA64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773F-B43F-4F4E-A5E8-0981691E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3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783E2-D62C-3AD1-E7DF-1A1DBD39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6E59-2F41-F141-9BD4-DA878F96705D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552B0-FFD5-D51D-D35C-7E08760E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4CE0E-2EB9-5A3B-A6FB-37A8FCBF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773F-B43F-4F4E-A5E8-0981691E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6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AC33E-DEF0-3DE5-1A53-99CEBE6C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064A7-299D-C9FD-113F-B8A7B29CB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1458D-CECB-F92E-4FD2-6127BE35E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9B539-594E-1341-D549-2275C90A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6E59-2F41-F141-9BD4-DA878F96705D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87A24-D870-6E9E-F7D1-757894C58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D84BA-E9C9-F6C3-50EE-6D0454A4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773F-B43F-4F4E-A5E8-0981691E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CB81-FB46-3731-A9FC-E967EE74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74D656-C822-74BB-8F33-246EC24BC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9CA6E-061D-6C7B-6D98-500BE2C64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90111-E9FF-E508-B373-493DEF82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6E59-2F41-F141-9BD4-DA878F96705D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6D559-F21B-C442-949E-1EFBF15ED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5B1AB-4BEC-C379-14C0-8985DEA7A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773F-B43F-4F4E-A5E8-0981691E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7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8CDF84-1178-E6A5-61C9-FB0A77B7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14C51-259E-03AD-D7B2-06A9755CA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C84B5-9DBB-3DD2-369A-39F8C5250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86E59-2F41-F141-9BD4-DA878F96705D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9C1F3-282B-2AA0-1221-F7BB7EE10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B0C15-F18F-60EC-629A-7069C7F2E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2773F-B43F-4F4E-A5E8-0981691E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7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28/jb.00962-0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00709-017-1147-3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709_2017_1147_Fig3a.jpg#/media/File:709_2017_1147_Fig3a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147421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0637-C34C-291F-933F-0281E93DD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Team Based Learning </a:t>
            </a:r>
            <a:br>
              <a:rPr lang="en-US" dirty="0"/>
            </a:br>
            <a:r>
              <a:rPr lang="en-US" dirty="0"/>
              <a:t>Week7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C1A9E-B21F-D480-AAF1-F64177F7D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6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2BBC3-BA79-0993-40BB-D1331B12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Gaia hypothesis has been criticized because </a:t>
            </a:r>
            <a:br>
              <a:rPr lang="en-US" sz="3200" dirty="0"/>
            </a:br>
            <a:r>
              <a:rPr lang="en-US" sz="3200" dirty="0"/>
              <a:t>natural selection (survival of the fittest) would not be possible if Gaia (the whole biosphere) is considered a single organism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D2F37-A743-584C-6A3B-885814E64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612" y="2141537"/>
            <a:ext cx="6835815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This reveals that Gaia does not need to evolve.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Natural selection can occur through differential persistence, thus a single entity such as Gaia can evolve, even in the absence of procreation.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This shows that the Gaia hypothesis is incompatible with evolution.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D075AC0F-01C6-1353-1574-59C27C1C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8708" y="2141537"/>
            <a:ext cx="4069518" cy="406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4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y Fish Don't Exist">
            <a:extLst>
              <a:ext uri="{FF2B5EF4-FFF2-40B4-BE49-F238E27FC236}">
                <a16:creationId xmlns:a16="http://schemas.microsoft.com/office/drawing/2014/main" id="{2582F870-133E-C903-B724-A1ABC02CB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78" y="1095477"/>
            <a:ext cx="3144852" cy="479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601E2B-3674-F640-B623-C56755303279}"/>
              </a:ext>
            </a:extLst>
          </p:cNvPr>
          <p:cNvSpPr txBox="1"/>
          <p:nvPr/>
        </p:nvSpPr>
        <p:spPr>
          <a:xfrm>
            <a:off x="8501448" y="5892710"/>
            <a:ext cx="3690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Willi Henning’s cladistics is at odds with Ernst Mayr’s understanding of taxonomic groups.  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EA5B15-765D-9DFA-4506-61D4C28A7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88" y="572237"/>
            <a:ext cx="828877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of the following is a </a:t>
            </a:r>
            <a:r>
              <a:rPr lang="en-US" dirty="0" err="1"/>
              <a:t>monophyletc</a:t>
            </a:r>
            <a:r>
              <a:rPr lang="en-US" dirty="0"/>
              <a:t> group </a:t>
            </a:r>
            <a:r>
              <a:rPr lang="en-US" i="1" dirty="0" err="1"/>
              <a:t>sensu</a:t>
            </a:r>
            <a:r>
              <a:rPr lang="en-US" dirty="0"/>
              <a:t> Hennig (or holophyletic </a:t>
            </a:r>
            <a:r>
              <a:rPr lang="en-US" i="1" dirty="0" err="1"/>
              <a:t>sensu</a:t>
            </a:r>
            <a:r>
              <a:rPr lang="en-US" dirty="0"/>
              <a:t> Mayr)?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Reptiles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Fish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Eukaryotes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Protists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Green algae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3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9BF1-8031-A668-16D7-9BD7630B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45" y="631469"/>
            <a:ext cx="10515600" cy="876653"/>
          </a:xfrm>
        </p:spPr>
        <p:txBody>
          <a:bodyPr/>
          <a:lstStyle/>
          <a:p>
            <a:r>
              <a:rPr lang="en-US" dirty="0"/>
              <a:t>Rooting the tree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AC5CB-06C1-1B3C-BCBD-D59A710F6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5" y="1603087"/>
            <a:ext cx="5633719" cy="52628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900" dirty="0"/>
              <a:t>The tree on the right is from W B Whitman’s review “The modern concept of the procaryote” </a:t>
            </a:r>
            <a:r>
              <a:rPr lang="en-US" sz="1900" b="0" i="0" u="none" strike="noStrike" dirty="0">
                <a:solidFill>
                  <a:srgbClr val="205493"/>
                </a:solidFill>
                <a:effectLst/>
                <a:latin typeface="system-ui"/>
                <a:hlinkClick r:id="rId3"/>
              </a:rPr>
              <a:t>10.1128/JB.00962-08</a:t>
            </a:r>
            <a:endParaRPr lang="en-US" sz="1800" b="0" i="0" dirty="0">
              <a:solidFill>
                <a:srgbClr val="205493"/>
              </a:solidFill>
              <a:effectLst/>
              <a:latin typeface="system-ui"/>
            </a:endParaRPr>
          </a:p>
          <a:p>
            <a:pPr marL="0" indent="0">
              <a:buNone/>
            </a:pPr>
            <a:r>
              <a:rPr lang="en-US" dirty="0"/>
              <a:t>Based on ancient duplicated genes, where would this tree be rooted?</a:t>
            </a:r>
          </a:p>
          <a:p>
            <a:pPr marL="514350" indent="-514350">
              <a:buAutoNum type="alphaUcParenR"/>
            </a:pPr>
            <a:r>
              <a:rPr lang="en-US" dirty="0"/>
              <a:t>position 1 (on the bacterial branch)</a:t>
            </a:r>
          </a:p>
          <a:p>
            <a:pPr marL="514350" indent="-514350">
              <a:buAutoNum type="alphaUcParenR"/>
            </a:pPr>
            <a:r>
              <a:rPr lang="en-US" dirty="0"/>
              <a:t>position 2  (under the central trifurcation)</a:t>
            </a:r>
          </a:p>
          <a:p>
            <a:pPr marL="514350" indent="-514350">
              <a:buAutoNum type="alphaUcParenR"/>
            </a:pPr>
            <a:r>
              <a:rPr lang="en-US" dirty="0"/>
              <a:t>position 3 (on the eukaryotic branch)</a:t>
            </a:r>
          </a:p>
          <a:p>
            <a:pPr marL="514350" indent="-514350">
              <a:buAutoNum type="alphaUcParenR"/>
            </a:pPr>
            <a:r>
              <a:rPr lang="en-US" dirty="0"/>
              <a:t>position 4 (on the archaeal branch)</a:t>
            </a:r>
          </a:p>
          <a:p>
            <a:pPr marL="514350" indent="-514350">
              <a:buAutoNum type="alphaUcParenR"/>
            </a:pPr>
            <a:r>
              <a:rPr lang="en-US" dirty="0"/>
              <a:t>All of these are possible locations.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083F3A-1C6E-B62E-BBFC-D7F331C36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66" y="536504"/>
            <a:ext cx="4773315" cy="63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74D7EE-DF97-5E36-23B5-623E015CA033}"/>
              </a:ext>
            </a:extLst>
          </p:cNvPr>
          <p:cNvSpPr txBox="1"/>
          <p:nvPr/>
        </p:nvSpPr>
        <p:spPr>
          <a:xfrm>
            <a:off x="9535118" y="2242930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457051-C89E-EE99-2B36-1732AF85AD16}"/>
              </a:ext>
            </a:extLst>
          </p:cNvPr>
          <p:cNvSpPr txBox="1"/>
          <p:nvPr/>
        </p:nvSpPr>
        <p:spPr>
          <a:xfrm>
            <a:off x="9123008" y="3065923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768F6-7D47-05A5-1B99-FCD5CD0804DF}"/>
              </a:ext>
            </a:extLst>
          </p:cNvPr>
          <p:cNvSpPr txBox="1"/>
          <p:nvPr/>
        </p:nvSpPr>
        <p:spPr>
          <a:xfrm>
            <a:off x="9186149" y="3667965"/>
            <a:ext cx="3016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24C96-C220-7DC4-6A39-BC1AFE6DE239}"/>
              </a:ext>
            </a:extLst>
          </p:cNvPr>
          <p:cNvSpPr txBox="1"/>
          <p:nvPr/>
        </p:nvSpPr>
        <p:spPr>
          <a:xfrm>
            <a:off x="9901961" y="3232294"/>
            <a:ext cx="30168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695FE7-C93B-7C4E-6855-4913E0905990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9495702" y="2612262"/>
            <a:ext cx="190259" cy="2519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C0AB07-DD64-EC5C-8A5D-A433461EAF1E}"/>
              </a:ext>
            </a:extLst>
          </p:cNvPr>
          <p:cNvCxnSpPr>
            <a:cxnSpLocks/>
          </p:cNvCxnSpPr>
          <p:nvPr/>
        </p:nvCxnSpPr>
        <p:spPr>
          <a:xfrm flipV="1">
            <a:off x="9424694" y="3106711"/>
            <a:ext cx="292929" cy="1438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244CED-816E-7FC1-64E4-72269EA64405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9871023" y="3065923"/>
            <a:ext cx="181781" cy="16637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065458-39D3-A032-790D-7156AA695F8F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9487835" y="3553721"/>
            <a:ext cx="231345" cy="2989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1B294C-BC42-43D1-0083-85A1CD8B0820}"/>
              </a:ext>
            </a:extLst>
          </p:cNvPr>
          <p:cNvSpPr txBox="1"/>
          <p:nvPr/>
        </p:nvSpPr>
        <p:spPr>
          <a:xfrm>
            <a:off x="172545" y="206015"/>
            <a:ext cx="714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This is a repeat from an earlier TBL exercise that sadly some of you forgot. </a:t>
            </a:r>
          </a:p>
        </p:txBody>
      </p:sp>
    </p:spTree>
    <p:extLst>
      <p:ext uri="{BB962C8B-B14F-4D97-AF65-F5344CB8AC3E}">
        <p14:creationId xmlns:p14="http://schemas.microsoft.com/office/powerpoint/2010/main" val="186804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8F6048-BE03-D52C-C6B7-17861F905517}"/>
              </a:ext>
            </a:extLst>
          </p:cNvPr>
          <p:cNvSpPr txBox="1"/>
          <p:nvPr/>
        </p:nvSpPr>
        <p:spPr>
          <a:xfrm>
            <a:off x="581388" y="549415"/>
            <a:ext cx="1018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is wrong or outdated with the 5-kingdom tree depicted below?</a:t>
            </a:r>
          </a:p>
        </p:txBody>
      </p:sp>
      <p:pic>
        <p:nvPicPr>
          <p:cNvPr id="8" name="Picture 7" descr="Chart&#10;&#10;Description automatically generated with medium confidence">
            <a:extLst>
              <a:ext uri="{FF2B5EF4-FFF2-40B4-BE49-F238E27FC236}">
                <a16:creationId xmlns:a16="http://schemas.microsoft.com/office/drawing/2014/main" id="{1C78B257-A242-9636-28E0-B49E1AB9E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805" y="1618735"/>
            <a:ext cx="4358199" cy="41666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50D6B7-FFBA-68FC-AB21-D80C3660C5C3}"/>
              </a:ext>
            </a:extLst>
          </p:cNvPr>
          <p:cNvSpPr txBox="1"/>
          <p:nvPr/>
        </p:nvSpPr>
        <p:spPr>
          <a:xfrm>
            <a:off x="768533" y="1680802"/>
            <a:ext cx="637518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000" dirty="0"/>
              <a:t>The deepest split is not between Pro- Eukaryotes, but between bacteria and the other cellular organisms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AutoNum type="alphaUcParenR"/>
            </a:pPr>
            <a:r>
              <a:rPr lang="en-US" sz="2000" dirty="0"/>
              <a:t>Protists and Prokaryotes are paraphyletic groups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AutoNum type="alphaUcParenR"/>
            </a:pPr>
            <a:r>
              <a:rPr lang="en-US" sz="2000" dirty="0"/>
              <a:t>Animals and Fungi should be depicted as sister groups</a:t>
            </a:r>
          </a:p>
          <a:p>
            <a:pPr marL="342900" indent="-342900">
              <a:buAutoNum type="alphaUcParenR"/>
            </a:pPr>
            <a:endParaRPr lang="en-US" sz="2000" dirty="0"/>
          </a:p>
          <a:p>
            <a:pPr marL="342900" indent="-342900">
              <a:buFontTx/>
              <a:buAutoNum type="alphaUcParenR"/>
            </a:pPr>
            <a:r>
              <a:rPr lang="en-US" sz="2000" dirty="0"/>
              <a:t>Plants and fungi should be depicted as sister groups</a:t>
            </a:r>
          </a:p>
          <a:p>
            <a:pPr marL="342900" indent="-342900">
              <a:buAutoNum type="alphaUcParenR"/>
            </a:pPr>
            <a:endParaRPr lang="en-US" sz="2000" dirty="0"/>
          </a:p>
          <a:p>
            <a:pPr marL="342900" indent="-342900">
              <a:buAutoNum type="alphaUcParenR"/>
            </a:pPr>
            <a:r>
              <a:rPr lang="en-US" sz="2000" dirty="0"/>
              <a:t>A, B, C are correct</a:t>
            </a:r>
          </a:p>
          <a:p>
            <a:br>
              <a:rPr lang="en-US" dirty="0"/>
            </a:br>
            <a:endParaRPr lang="en-US" dirty="0"/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4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6820-E8D5-E2B5-7C95-D8044C04B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499667"/>
            <a:ext cx="7111562" cy="59896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latin typeface="+mj-lt"/>
              </a:rPr>
              <a:t>What do we learn from the way Ernst Haeckel vertically arranged human populations in his stem-trees?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+mj-lt"/>
              </a:rPr>
              <a:t>A) The vertical arrangement of the different groups was based on objective measures and did not reflect his prejudices and familiarity with the different groups.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+mj-lt"/>
              </a:rPr>
              <a:t>B) Haeckel was a scientist and not a racist.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+mj-lt"/>
              </a:rPr>
              <a:t>C) Haeckel did not have any prejudices about which populations were more advanced.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+mj-lt"/>
              </a:rPr>
              <a:t>D) His stem-trees are one of many examples of how trees can be used to transport value judgments (primitive </a:t>
            </a:r>
            <a:r>
              <a:rPr lang="en-US" i="1" dirty="0">
                <a:latin typeface="+mj-lt"/>
              </a:rPr>
              <a:t>versus</a:t>
            </a:r>
            <a:r>
              <a:rPr lang="en-US" dirty="0">
                <a:latin typeface="+mj-lt"/>
              </a:rPr>
              <a:t> advanced) about groups, be they species or human populations.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9AD9909-EC76-0E2A-F657-BD0D1415D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1" t="3096" r="36563" b="1"/>
          <a:stretch/>
        </p:blipFill>
        <p:spPr bwMode="auto">
          <a:xfrm>
            <a:off x="7602022" y="0"/>
            <a:ext cx="4183578" cy="698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0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6B58C-6814-35AD-36E4-234BE40E8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13" y="237076"/>
            <a:ext cx="11408174" cy="119644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Glaucophytes (aka </a:t>
            </a:r>
            <a:r>
              <a:rPr lang="en-US" sz="3600" dirty="0" err="1"/>
              <a:t>Glaucocystophytes</a:t>
            </a:r>
            <a:r>
              <a:rPr lang="en-US" sz="3600" dirty="0"/>
              <a:t>) are a group of algae whose plastids are surrounded by two membranes.  Between the two membranes is a murein sacculus (the bacterial cell wall consists of murein).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E4AD1AA-13C2-763C-96B1-73747B275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620" y="1351721"/>
            <a:ext cx="4720287" cy="46719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58F731-43AB-8051-995D-95A159A03CE9}"/>
              </a:ext>
            </a:extLst>
          </p:cNvPr>
          <p:cNvSpPr txBox="1"/>
          <p:nvPr/>
        </p:nvSpPr>
        <p:spPr>
          <a:xfrm>
            <a:off x="7208713" y="6520675"/>
            <a:ext cx="4983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u="none" strike="noStrike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4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/>
              </a:rPr>
              <a:t>https://link.springer.com/article/10.1007/s00709-017-1147-3</a:t>
            </a:r>
            <a:r>
              <a:rPr lang="en-US" sz="1400" b="0" i="0" u="none" strike="noStrike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903F2-9D6C-4C4D-4DA1-68CF98D8FED1}"/>
              </a:ext>
            </a:extLst>
          </p:cNvPr>
          <p:cNvSpPr txBox="1"/>
          <p:nvPr/>
        </p:nvSpPr>
        <p:spPr>
          <a:xfrm>
            <a:off x="7208713" y="5882260"/>
            <a:ext cx="46664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From: </a:t>
            </a:r>
            <a:r>
              <a:rPr lang="en-US" sz="1200" dirty="0">
                <a:hlinkClick r:id="rId4"/>
              </a:rPr>
              <a:t>https://</a:t>
            </a:r>
            <a:r>
              <a:rPr lang="en-US" sz="1200" dirty="0" err="1">
                <a:hlinkClick r:id="rId4"/>
              </a:rPr>
              <a:t>commons.wikimedia.org</a:t>
            </a:r>
            <a:r>
              <a:rPr lang="en-US" sz="1200" dirty="0">
                <a:hlinkClick r:id="rId4"/>
              </a:rPr>
              <a:t>/wiki/File:709_2017_1147_Fig3a.jpg#/media/File:709_2017_1147_Fig3a.jpg  </a:t>
            </a:r>
            <a:r>
              <a:rPr lang="en-US" sz="1200" dirty="0"/>
              <a:t>modified from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4F88DA-7A33-4871-ED78-6F8B334B9A08}"/>
              </a:ext>
            </a:extLst>
          </p:cNvPr>
          <p:cNvSpPr txBox="1"/>
          <p:nvPr/>
        </p:nvSpPr>
        <p:spPr>
          <a:xfrm>
            <a:off x="420287" y="1811232"/>
            <a:ext cx="678842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/>
              <a:t>This indicates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000" dirty="0"/>
              <a:t>that these algae resemble an early stage of the symbiosis between cyanobacteria and the eukaryotic host cell.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+mj-lt"/>
              <a:buAutoNum type="alphaUcPeriod"/>
            </a:pPr>
            <a:r>
              <a:rPr lang="en-US" sz="2000" dirty="0"/>
              <a:t>that these algae were the ancestors of red and green algae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+mj-lt"/>
              <a:buAutoNum type="alphaUcPeriod"/>
            </a:pPr>
            <a:r>
              <a:rPr lang="en-US" sz="2000" dirty="0"/>
              <a:t>that the Glaucophyte plastid is a primary plastid (evolved from the symbiosis between a eukaryote and a photosynthetic bacterium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+mj-lt"/>
              <a:buAutoNum type="alphaUcPeriod"/>
            </a:pPr>
            <a:r>
              <a:rPr lang="en-US" sz="2000" dirty="0"/>
              <a:t>that the Glaucophyte plastid is a secondary plastid (evolved from the symbiosis between a eukaryote and a photosynthetic eukaryote</a:t>
            </a:r>
          </a:p>
          <a:p>
            <a:pPr marL="342900" indent="-342900">
              <a:buFont typeface="+mj-lt"/>
              <a:buAutoNum type="alphaUcPeriod"/>
            </a:pPr>
            <a:endParaRPr lang="en-US" sz="2000" dirty="0"/>
          </a:p>
          <a:p>
            <a:pPr marL="342900" indent="-342900">
              <a:buFont typeface="+mj-lt"/>
              <a:buAutoNum type="alphaUcPeriod"/>
            </a:pPr>
            <a:r>
              <a:rPr lang="en-US" sz="2000" dirty="0"/>
              <a:t>A and C are correct</a:t>
            </a:r>
          </a:p>
          <a:p>
            <a:pPr marL="342900" indent="-342900">
              <a:buFont typeface="+mj-lt"/>
              <a:buAutoNum type="alphaUcPeriod"/>
            </a:pPr>
            <a:endParaRPr lang="en-US" sz="2000" dirty="0"/>
          </a:p>
          <a:p>
            <a:pPr marL="342900" indent="-342900">
              <a:buFont typeface="+mj-lt"/>
              <a:buAutoNum type="alphaUcPeriod"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2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9B050EB7-96B6-314A-220B-CCFB8EEF2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4665" y="31107"/>
            <a:ext cx="5664361" cy="623079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CD909A-F977-21E4-E4D2-130B2ACB5C2B}"/>
              </a:ext>
            </a:extLst>
          </p:cNvPr>
          <p:cNvSpPr txBox="1"/>
          <p:nvPr/>
        </p:nvSpPr>
        <p:spPr>
          <a:xfrm>
            <a:off x="5631606" y="6180562"/>
            <a:ext cx="5756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Relationships between some eukaryotic groups from</a:t>
            </a:r>
            <a:br>
              <a:rPr lang="en-US" dirty="0"/>
            </a:b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www.ncbi.nlm.nih.gov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pmc</a:t>
            </a:r>
            <a:r>
              <a:rPr lang="en-US" dirty="0">
                <a:hlinkClick r:id="rId3"/>
              </a:rPr>
              <a:t>/articles/PMC3147421/ 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167574-FEA8-E654-D72B-07773AAF8DD6}"/>
              </a:ext>
            </a:extLst>
          </p:cNvPr>
          <p:cNvSpPr txBox="1"/>
          <p:nvPr/>
        </p:nvSpPr>
        <p:spPr>
          <a:xfrm>
            <a:off x="302304" y="460817"/>
            <a:ext cx="495962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the tree on the right, photosynthetic eukaryotes (algae and plants) are indicated with red and blue labels.</a:t>
            </a:r>
          </a:p>
          <a:p>
            <a:endParaRPr lang="en-US" sz="2000" dirty="0"/>
          </a:p>
          <a:p>
            <a:r>
              <a:rPr lang="en-US" sz="2000" dirty="0"/>
              <a:t>If this phylogeny reflects the evolutionary history of the nucleus, this indicates 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lphaUcPeriod"/>
            </a:pPr>
            <a:r>
              <a:rPr lang="en-US" sz="2000" dirty="0"/>
              <a:t>that the algae form a monophyletic group.</a:t>
            </a:r>
          </a:p>
          <a:p>
            <a:pPr marL="457200" indent="-457200">
              <a:buFont typeface="+mj-lt"/>
              <a:buAutoNum type="alphaUcPeriod"/>
            </a:pPr>
            <a:endParaRPr lang="en-US" sz="2000" dirty="0"/>
          </a:p>
          <a:p>
            <a:pPr marL="457200" indent="-457200">
              <a:buFont typeface="+mj-lt"/>
              <a:buAutoNum type="alphaUcPeriod"/>
            </a:pPr>
            <a:r>
              <a:rPr lang="en-US" sz="2000" dirty="0"/>
              <a:t>that the eukaryotes with primary plastids form a paraphyletic groups. </a:t>
            </a:r>
          </a:p>
          <a:p>
            <a:pPr marL="457200" indent="-457200">
              <a:buFont typeface="+mj-lt"/>
              <a:buAutoNum type="alphaUcPeriod"/>
            </a:pPr>
            <a:endParaRPr lang="en-US" sz="2000" dirty="0"/>
          </a:p>
          <a:p>
            <a:pPr marL="457200" indent="-457200">
              <a:buFont typeface="+mj-lt"/>
              <a:buAutoNum type="alphaUcPeriod"/>
            </a:pPr>
            <a:r>
              <a:rPr lang="en-US" sz="2000" dirty="0"/>
              <a:t>that diatoms, kelp, </a:t>
            </a:r>
            <a:r>
              <a:rPr lang="en-US" sz="2000" dirty="0" err="1"/>
              <a:t>chrysophytes</a:t>
            </a:r>
            <a:r>
              <a:rPr lang="en-US" sz="2000" dirty="0"/>
              <a:t>, and xanthophytes likely form a monophyletic group </a:t>
            </a:r>
            <a:br>
              <a:rPr lang="en-US" sz="2000" dirty="0"/>
            </a:br>
            <a:endParaRPr lang="en-US" sz="2000" dirty="0"/>
          </a:p>
          <a:p>
            <a:pPr marL="457200" indent="-457200">
              <a:buFont typeface="+mj-lt"/>
              <a:buAutoNum type="alphaUcPeriod"/>
            </a:pPr>
            <a:r>
              <a:rPr lang="en-US" sz="2000" dirty="0"/>
              <a:t>This can not be answered without knowing where the root is.</a:t>
            </a:r>
          </a:p>
        </p:txBody>
      </p:sp>
    </p:spTree>
    <p:extLst>
      <p:ext uri="{BB962C8B-B14F-4D97-AF65-F5344CB8AC3E}">
        <p14:creationId xmlns:p14="http://schemas.microsoft.com/office/powerpoint/2010/main" val="1023590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676</Words>
  <Application>Microsoft Macintosh PowerPoint</Application>
  <PresentationFormat>Widescreen</PresentationFormat>
  <Paragraphs>71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system-ui</vt:lpstr>
      <vt:lpstr>Office Theme</vt:lpstr>
      <vt:lpstr>Team Based Learning  Week7</vt:lpstr>
      <vt:lpstr>The Gaia hypothesis has been criticized because  natural selection (survival of the fittest) would not be possible if Gaia (the whole biosphere) is considered a single organism </vt:lpstr>
      <vt:lpstr>PowerPoint Presentation</vt:lpstr>
      <vt:lpstr>Rooting the tree of life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Based Learning  Week7</dc:title>
  <dc:creator>Gogarten, J. Peter</dc:creator>
  <cp:lastModifiedBy>Gogarten, J. Peter</cp:lastModifiedBy>
  <cp:revision>1</cp:revision>
  <dcterms:created xsi:type="dcterms:W3CDTF">2023-10-13T00:26:58Z</dcterms:created>
  <dcterms:modified xsi:type="dcterms:W3CDTF">2023-10-13T00:44:04Z</dcterms:modified>
</cp:coreProperties>
</file>